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35"/>
  </p:notesMasterIdLst>
  <p:sldIdLst>
    <p:sldId id="302" r:id="rId2"/>
    <p:sldId id="354" r:id="rId3"/>
    <p:sldId id="339" r:id="rId4"/>
    <p:sldId id="395" r:id="rId5"/>
    <p:sldId id="396" r:id="rId6"/>
    <p:sldId id="397" r:id="rId7"/>
    <p:sldId id="398" r:id="rId8"/>
    <p:sldId id="399" r:id="rId9"/>
    <p:sldId id="400" r:id="rId10"/>
    <p:sldId id="401" r:id="rId11"/>
    <p:sldId id="361" r:id="rId12"/>
    <p:sldId id="402" r:id="rId13"/>
    <p:sldId id="403" r:id="rId14"/>
    <p:sldId id="404" r:id="rId15"/>
    <p:sldId id="405" r:id="rId16"/>
    <p:sldId id="406" r:id="rId17"/>
    <p:sldId id="407" r:id="rId18"/>
    <p:sldId id="408" r:id="rId19"/>
    <p:sldId id="410" r:id="rId20"/>
    <p:sldId id="411" r:id="rId21"/>
    <p:sldId id="412" r:id="rId22"/>
    <p:sldId id="413" r:id="rId23"/>
    <p:sldId id="414" r:id="rId24"/>
    <p:sldId id="409" r:id="rId25"/>
    <p:sldId id="307" r:id="rId26"/>
    <p:sldId id="415" r:id="rId27"/>
    <p:sldId id="416" r:id="rId28"/>
    <p:sldId id="417" r:id="rId29"/>
    <p:sldId id="418" r:id="rId30"/>
    <p:sldId id="419" r:id="rId31"/>
    <p:sldId id="420" r:id="rId32"/>
    <p:sldId id="422" r:id="rId33"/>
    <p:sldId id="423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06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C63F"/>
    <a:srgbClr val="F15A22"/>
    <a:srgbClr val="FCAF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30" autoAdjust="0"/>
    <p:restoredTop sz="95878" autoAdjust="0"/>
  </p:normalViewPr>
  <p:slideViewPr>
    <p:cSldViewPr snapToGrid="0" showGuides="1">
      <p:cViewPr>
        <p:scale>
          <a:sx n="70" d="100"/>
          <a:sy n="70" d="100"/>
        </p:scale>
        <p:origin x="-450" y="-180"/>
      </p:cViewPr>
      <p:guideLst>
        <p:guide orient="horz" pos="2069"/>
        <p:guide pos="3840"/>
      </p:guideLst>
    </p:cSldViewPr>
  </p:slideViewPr>
  <p:outlineViewPr>
    <p:cViewPr>
      <p:scale>
        <a:sx n="33" d="100"/>
        <a:sy n="33" d="100"/>
      </p:scale>
      <p:origin x="0" y="-456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4095B-20BC-40F2-949C-6EBFE31DD289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22675-E431-41FE-9FE5-73A005378D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237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22675-E431-41FE-9FE5-73A005378D1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712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22675-E431-41FE-9FE5-73A005378D12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712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1A42D-EC33-41EF-93AA-DC36DE4632F8}" type="datetime1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399B-3DC3-4CC7-A684-89C4D9B6FA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911660"/>
      </p:ext>
    </p:extLst>
  </p:cSld>
  <p:clrMapOvr>
    <a:masterClrMapping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21482-E9F2-4DA4-8DE9-4F1076F5C5DE}" type="datetime1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399B-3DC3-4CC7-A684-89C4D9B6FA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571355"/>
      </p:ext>
    </p:extLst>
  </p:cSld>
  <p:clrMapOvr>
    <a:masterClrMapping/>
  </p:clrMapOvr>
  <p:transition spd="slow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5BC4-B443-48BB-8FBF-308F64C0A9F7}" type="datetime1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399B-3DC3-4CC7-A684-89C4D9B6FA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339143"/>
      </p:ext>
    </p:extLst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157F-0A19-4B18-8A57-BDBC05B55F9D}" type="datetime1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399B-3DC3-4CC7-A684-89C4D9B6FA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003005"/>
      </p:ext>
    </p:extLst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1B559-117E-449C-BA90-7EE8B10CD7F4}" type="datetime1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399B-3DC3-4CC7-A684-89C4D9B6FA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630124"/>
      </p:ext>
    </p:extLst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2521-B9F5-4BA3-A62B-F222074C650C}" type="datetime1">
              <a:rPr lang="ru-RU" smtClean="0"/>
              <a:pPr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399B-3DC3-4CC7-A684-89C4D9B6FA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982204"/>
      </p:ext>
    </p:extLst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4335-1A44-4A5B-81DC-82A0A85AA680}" type="datetime1">
              <a:rPr lang="ru-RU" smtClean="0"/>
              <a:pPr/>
              <a:t>10.03.2023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399B-3DC3-4CC7-A684-89C4D9B6FA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317657"/>
      </p:ext>
    </p:extLst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FA97-0850-433B-A5CD-27FA1342ED2F}" type="datetime1">
              <a:rPr lang="ru-RU" smtClean="0"/>
              <a:pPr/>
              <a:t>10.03.2023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399B-3DC3-4CC7-A684-89C4D9B6FA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484817"/>
      </p:ext>
    </p:extLst>
  </p:cSld>
  <p:clrMapOvr>
    <a:masterClrMapping/>
  </p:clrMapOvr>
  <p:transition spd="slow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EC7D-6E2D-4348-842D-F28B0F92C81E}" type="datetime1">
              <a:rPr lang="ru-RU" smtClean="0"/>
              <a:pPr/>
              <a:t>10.03.2023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399B-3DC3-4CC7-A684-89C4D9B6FA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908703"/>
      </p:ext>
    </p:extLst>
  </p:cSld>
  <p:clrMapOvr>
    <a:masterClrMapping/>
  </p:clrMapOvr>
  <p:transition spd="slow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F04E8-2BFC-4806-95FB-B99AAF97A0AD}" type="datetime1">
              <a:rPr lang="ru-RU" smtClean="0"/>
              <a:pPr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399B-3DC3-4CC7-A684-89C4D9B6FA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96324"/>
      </p:ext>
    </p:extLst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C611-974A-49EF-9620-0C2C82D17412}" type="datetime1">
              <a:rPr lang="ru-RU" smtClean="0"/>
              <a:pPr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399B-3DC3-4CC7-A684-89C4D9B6FA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373832"/>
      </p:ext>
    </p:extLst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20D5E-AECD-4257-8781-8C62AD5BCEA2}" type="datetime1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5399B-3DC3-4CC7-A684-89C4D9B6FA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850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 spd="slow" advClick="0"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44.jpeg"/><Relationship Id="rId7" Type="http://schemas.openxmlformats.org/officeDocument/2006/relationships/image" Target="../media/image46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11" Type="http://schemas.openxmlformats.org/officeDocument/2006/relationships/image" Target="../media/image48.jpeg"/><Relationship Id="rId5" Type="http://schemas.openxmlformats.org/officeDocument/2006/relationships/image" Target="../media/image45.jpeg"/><Relationship Id="rId10" Type="http://schemas.openxmlformats.org/officeDocument/2006/relationships/slide" Target="slide12.xml"/><Relationship Id="rId4" Type="http://schemas.openxmlformats.org/officeDocument/2006/relationships/slide" Target="slide15.xml"/><Relationship Id="rId9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57.jpeg"/><Relationship Id="rId7" Type="http://schemas.openxmlformats.org/officeDocument/2006/relationships/image" Target="../media/image59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11" Type="http://schemas.openxmlformats.org/officeDocument/2006/relationships/image" Target="../media/image61.jpeg"/><Relationship Id="rId5" Type="http://schemas.openxmlformats.org/officeDocument/2006/relationships/image" Target="../media/image58.jpeg"/><Relationship Id="rId10" Type="http://schemas.openxmlformats.org/officeDocument/2006/relationships/slide" Target="slide21.xml"/><Relationship Id="rId4" Type="http://schemas.openxmlformats.org/officeDocument/2006/relationships/slide" Target="slide22.xml"/><Relationship Id="rId9" Type="http://schemas.openxmlformats.org/officeDocument/2006/relationships/image" Target="../media/image6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nternat-emva@mail.ru" TargetMode="External"/><Relationship Id="rId2" Type="http://schemas.openxmlformats.org/officeDocument/2006/relationships/hyperlink" Target="https://shkola1emva-r11.gosweb.gosuslugi.ru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13" Type="http://schemas.openxmlformats.org/officeDocument/2006/relationships/image" Target="../media/image83.jpeg"/><Relationship Id="rId3" Type="http://schemas.openxmlformats.org/officeDocument/2006/relationships/image" Target="../media/image78.jpeg"/><Relationship Id="rId7" Type="http://schemas.openxmlformats.org/officeDocument/2006/relationships/image" Target="../media/image80.jpeg"/><Relationship Id="rId12" Type="http://schemas.openxmlformats.org/officeDocument/2006/relationships/slide" Target="slide29.xml"/><Relationship Id="rId2" Type="http://schemas.openxmlformats.org/officeDocument/2006/relationships/slide" Target="slide28.xml"/><Relationship Id="rId16" Type="http://schemas.openxmlformats.org/officeDocument/2006/relationships/image" Target="../media/image85.jpeg"/><Relationship Id="rId1" Type="http://schemas.openxmlformats.org/officeDocument/2006/relationships/slideLayout" Target="../slideLayouts/slideLayout5.xml"/><Relationship Id="rId6" Type="http://schemas.openxmlformats.org/officeDocument/2006/relationships/slide" Target="slide33.xml"/><Relationship Id="rId11" Type="http://schemas.openxmlformats.org/officeDocument/2006/relationships/image" Target="../media/image82.jpeg"/><Relationship Id="rId5" Type="http://schemas.openxmlformats.org/officeDocument/2006/relationships/image" Target="../media/image79.jpeg"/><Relationship Id="rId15" Type="http://schemas.openxmlformats.org/officeDocument/2006/relationships/image" Target="../media/image84.jpeg"/><Relationship Id="rId10" Type="http://schemas.openxmlformats.org/officeDocument/2006/relationships/slide" Target="slide31.xml"/><Relationship Id="rId4" Type="http://schemas.openxmlformats.org/officeDocument/2006/relationships/slide" Target="slide27.xml"/><Relationship Id="rId9" Type="http://schemas.openxmlformats.org/officeDocument/2006/relationships/image" Target="../media/image81.jpeg"/><Relationship Id="rId14" Type="http://schemas.openxmlformats.org/officeDocument/2006/relationships/slide" Target="slide3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slide" Target="slide2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slide" Target="slide26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slide" Target="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slide" Target="slide26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slide" Target="slide26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slide" Target="slide26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slide" Target="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2661454-E669-5FF7-236E-C64D1BDA1A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70963" y="2020660"/>
            <a:ext cx="7642577" cy="4214092"/>
          </a:xfrm>
          <a:prstGeom prst="rect">
            <a:avLst/>
          </a:prstGeom>
          <a:ln w="889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96252" y="6234752"/>
            <a:ext cx="12192000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latin typeface="+mj-lt"/>
                <a:cs typeface="Arial" panose="020B0604020202020204" pitchFamily="34" charset="0"/>
              </a:rPr>
              <a:t>2023 г.</a:t>
            </a:r>
            <a:endParaRPr lang="ru-RU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1421" y="277350"/>
            <a:ext cx="11286085" cy="15394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600" dirty="0">
                <a:solidFill>
                  <a:srgbClr val="202124"/>
                </a:solidFill>
              </a:rPr>
              <a:t>ГОУ РК «С(К)ШИ №1» </a:t>
            </a:r>
            <a:r>
              <a:rPr lang="ru-RU" sz="3600" dirty="0" err="1">
                <a:solidFill>
                  <a:srgbClr val="202124"/>
                </a:solidFill>
              </a:rPr>
              <a:t>г.Емвы</a:t>
            </a:r>
            <a:r>
              <a:rPr lang="ru-RU" sz="3600" dirty="0">
                <a:solidFill>
                  <a:srgbClr val="202124"/>
                </a:solidFill>
              </a:rPr>
              <a:t> – </a:t>
            </a:r>
            <a:r>
              <a:rPr lang="ru-RU" sz="2800" dirty="0">
                <a:solidFill>
                  <a:srgbClr val="202124"/>
                </a:solidFill>
              </a:rPr>
              <a:t>участник конкурса Коллективных договоров организаций, расположенных на территории Республики Коми</a:t>
            </a:r>
            <a:endParaRPr lang="ru-RU" sz="2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9466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5483" y="277350"/>
            <a:ext cx="11105149" cy="9101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cs typeface="Times New Roman" pitchFamily="18" charset="0"/>
              </a:rPr>
              <a:t>Развитие социального партнерства </a:t>
            </a:r>
            <a:endParaRPr lang="ru-RU" sz="3600" dirty="0"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4119" y="1052516"/>
            <a:ext cx="10784541" cy="10488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Создание безопасных условий труда : громкоговорящая связь, АПС, «Стрелец-мониторинг», КТВ, </a:t>
            </a:r>
            <a:r>
              <a:rPr lang="ru-RU" sz="2200" dirty="0" err="1" smtClean="0">
                <a:solidFill>
                  <a:schemeClr val="tx1"/>
                </a:solidFill>
              </a:rPr>
              <a:t>рециркуляторы</a:t>
            </a:r>
            <a:r>
              <a:rPr lang="ru-RU" sz="2200" dirty="0" smtClean="0">
                <a:solidFill>
                  <a:schemeClr val="tx1"/>
                </a:solidFill>
              </a:rPr>
              <a:t>, </a:t>
            </a:r>
            <a:r>
              <a:rPr lang="ru-RU" sz="2200" dirty="0" err="1" smtClean="0">
                <a:solidFill>
                  <a:schemeClr val="tx1"/>
                </a:solidFill>
              </a:rPr>
              <a:t>санитайзеры</a:t>
            </a:r>
            <a:r>
              <a:rPr lang="ru-RU" sz="2200" dirty="0" smtClean="0">
                <a:solidFill>
                  <a:schemeClr val="tx1"/>
                </a:solidFill>
              </a:rPr>
              <a:t>, видеонаблюдение.</a:t>
            </a: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2054" name="Picture 6" descr="D:\фото коллектив\охрана труда\оборудование\IMG_20230306_1043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6" y="2430583"/>
            <a:ext cx="4799012" cy="3200698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5" name="Picture 7" descr="D:\фото коллектив\охрана труда\оборудование\IMG_20230306_1042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7253" y="2466975"/>
            <a:ext cx="4866909" cy="3144251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6" name="Группа 15"/>
          <p:cNvGrpSpPr/>
          <p:nvPr/>
        </p:nvGrpSpPr>
        <p:grpSpPr>
          <a:xfrm>
            <a:off x="-22679526" y="0"/>
            <a:ext cx="22679526" cy="6858000"/>
            <a:chOff x="-22174199" y="0"/>
            <a:chExt cx="22679526" cy="6858000"/>
          </a:xfrm>
        </p:grpSpPr>
        <p:pic>
          <p:nvPicPr>
            <p:cNvPr id="2053" name="Picture 5" descr="D:\фото коллектив\охрана труда\оборудование\yB2EfbTFh5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13446761" y="0"/>
              <a:ext cx="4863641" cy="6858000"/>
            </a:xfrm>
            <a:prstGeom prst="rect">
              <a:avLst/>
            </a:prstGeom>
            <a:noFill/>
          </p:spPr>
        </p:pic>
        <p:grpSp>
          <p:nvGrpSpPr>
            <p:cNvPr id="18" name="Группа 17"/>
            <p:cNvGrpSpPr/>
            <p:nvPr/>
          </p:nvGrpSpPr>
          <p:grpSpPr>
            <a:xfrm>
              <a:off x="-22174199" y="0"/>
              <a:ext cx="2767854" cy="6858000"/>
              <a:chOff x="-22174199" y="0"/>
              <a:chExt cx="2767854" cy="6858000"/>
            </a:xfrm>
          </p:grpSpPr>
          <p:pic>
            <p:nvPicPr>
              <p:cNvPr id="2056" name="Picture 8" descr="D:\фото коллектив\охрана труда\оборудование\S9uR009ZWS4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-22174199" y="4533900"/>
                <a:ext cx="2767854" cy="2324100"/>
              </a:xfrm>
              <a:prstGeom prst="rect">
                <a:avLst/>
              </a:prstGeom>
              <a:noFill/>
            </p:spPr>
          </p:pic>
          <p:pic>
            <p:nvPicPr>
              <p:cNvPr id="2057" name="Picture 9" descr="D:\фото коллектив\охрана труда\оборудование\rQp1Z8RAOHs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-22161016" y="0"/>
                <a:ext cx="2749066" cy="4533899"/>
              </a:xfrm>
              <a:prstGeom prst="rect">
                <a:avLst/>
              </a:prstGeom>
              <a:noFill/>
            </p:spPr>
          </p:pic>
        </p:grpSp>
        <p:pic>
          <p:nvPicPr>
            <p:cNvPr id="2058" name="Picture 10" descr="D:\фото коллектив\охрана труда\оборудование\mwoBBI9SQA8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-19405839" y="0"/>
              <a:ext cx="5959346" cy="6858000"/>
            </a:xfrm>
            <a:prstGeom prst="rect">
              <a:avLst/>
            </a:prstGeom>
            <a:noFill/>
          </p:spPr>
        </p:pic>
        <p:pic>
          <p:nvPicPr>
            <p:cNvPr id="2059" name="Picture 11" descr="D:\фото коллектив\охрана труда\оборудование\IMG_20230306_104056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-4638174" y="0"/>
              <a:ext cx="5143501" cy="6858000"/>
            </a:xfrm>
            <a:prstGeom prst="rect">
              <a:avLst/>
            </a:prstGeom>
            <a:noFill/>
          </p:spPr>
        </p:pic>
        <p:grpSp>
          <p:nvGrpSpPr>
            <p:cNvPr id="19" name="Группа 18"/>
            <p:cNvGrpSpPr/>
            <p:nvPr/>
          </p:nvGrpSpPr>
          <p:grpSpPr>
            <a:xfrm>
              <a:off x="-8749881" y="1"/>
              <a:ext cx="4214284" cy="6857999"/>
              <a:chOff x="-8749881" y="1"/>
              <a:chExt cx="4214284" cy="6857999"/>
            </a:xfrm>
          </p:grpSpPr>
          <p:pic>
            <p:nvPicPr>
              <p:cNvPr id="2060" name="Picture 12" descr="D:\фото коллектив\охрана труда\оборудование\5CewPynyPXw.jp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-8718715" y="3720662"/>
                <a:ext cx="4183118" cy="3137338"/>
              </a:xfrm>
              <a:prstGeom prst="rect">
                <a:avLst/>
              </a:prstGeom>
              <a:noFill/>
            </p:spPr>
          </p:pic>
          <p:pic>
            <p:nvPicPr>
              <p:cNvPr id="2061" name="Picture 13" descr="D:\фото коллектив\охрана труда\оборудование\4VYZV0s3DsA.jp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-8749881" y="1"/>
                <a:ext cx="4123699" cy="3941378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ransition spd="slow" advTm="12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7507" y="4518837"/>
            <a:ext cx="1222744" cy="1895561"/>
          </a:xfrm>
          <a:prstGeom prst="rect">
            <a:avLst/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Рисунок 2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9713" y="4725834"/>
            <a:ext cx="1801807" cy="1497177"/>
          </a:xfrm>
          <a:prstGeom prst="rect">
            <a:avLst/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Рисунок 2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8427138" y="4798747"/>
            <a:ext cx="1996234" cy="1351354"/>
          </a:xfrm>
          <a:prstGeom prst="rect">
            <a:avLst/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Рисунок 2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55307" y="1751854"/>
            <a:ext cx="2341857" cy="2309784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Рисунок 3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285680" y="1808595"/>
            <a:ext cx="2226801" cy="2196308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565483" y="277350"/>
            <a:ext cx="11105149" cy="9101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cs typeface="Times New Roman" pitchFamily="18" charset="0"/>
              </a:rPr>
              <a:t>Развитие социального партнерства </a:t>
            </a:r>
            <a:endParaRPr lang="ru-RU" sz="3600" dirty="0"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59713" y="1187533"/>
            <a:ext cx="1788911" cy="5992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Наглядная агитация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19031" y="4182030"/>
            <a:ext cx="1815415" cy="4112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Инструктажи</a:t>
            </a:r>
            <a:endParaRPr lang="ru-RU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6126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фото коллектив\охрана труда\нормативка\1vPrFgQgD3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4437" y="515693"/>
            <a:ext cx="7569718" cy="5677290"/>
          </a:xfrm>
          <a:prstGeom prst="rect">
            <a:avLst/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90798" y="538286"/>
            <a:ext cx="1829593" cy="6763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Наглядная агитация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11220450" y="5762624"/>
            <a:ext cx="514351" cy="485775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фото коллектив\охрана труда\нормативка\b6pBAgNqh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3354" y="581891"/>
            <a:ext cx="7071783" cy="5303837"/>
          </a:xfrm>
          <a:prstGeom prst="rect">
            <a:avLst/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11220450" y="5743574"/>
            <a:ext cx="514351" cy="504825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0798" y="736979"/>
            <a:ext cx="1829593" cy="69414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Наглядная агитация</a:t>
            </a:r>
            <a:endParaRPr lang="ru-RU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фото коллектив\охрана труда\нормативка\TScQNH_Vn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596" y="484908"/>
            <a:ext cx="4487833" cy="5983777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11182350" y="5772150"/>
            <a:ext cx="552451" cy="47625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88594" y="552139"/>
            <a:ext cx="1815415" cy="4112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Инструктажи</a:t>
            </a:r>
            <a:endParaRPr lang="ru-RU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фото коллектив\охрана труда\нормативка\Vs64cR90Ax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5686" y="618546"/>
            <a:ext cx="7192434" cy="5394325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11201400" y="5753100"/>
            <a:ext cx="533401" cy="49530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88594" y="552139"/>
            <a:ext cx="1815415" cy="4112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Инструктажи</a:t>
            </a:r>
            <a:endParaRPr lang="ru-RU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фото коллектив\охрана труда\нормативка\yeNFNESHi3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052155" y="1087582"/>
            <a:ext cx="6262258" cy="4696693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11229975" y="5772150"/>
            <a:ext cx="504826" cy="47625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88594" y="552139"/>
            <a:ext cx="1815415" cy="4112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Инструктажи</a:t>
            </a:r>
            <a:endParaRPr lang="ru-RU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5483" y="277350"/>
            <a:ext cx="11105149" cy="9101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cs typeface="Times New Roman" pitchFamily="18" charset="0"/>
              </a:rPr>
              <a:t>Развитие социального партнерства </a:t>
            </a:r>
            <a:endParaRPr lang="ru-RU" sz="3600" dirty="0"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4119" y="1052516"/>
            <a:ext cx="10784541" cy="10488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 Создание условий для  работы.</a:t>
            </a: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6148" name="Picture 4" descr="D:\фото коллектив\условия труда\H8yRgMYEJN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364" y="2074445"/>
            <a:ext cx="3978440" cy="2983830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9" name="Picture 5" descr="D:\фото коллектив\условия труда\IMG-20230306-WA0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9662" y="2069431"/>
            <a:ext cx="2871368" cy="3946357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0" name="Picture 6" descr="D:\фото коллектив\условия труда\vU9XzoZG7F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741" y="3617996"/>
            <a:ext cx="3537284" cy="2652963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IMG_20210331_20003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7135" y="2390084"/>
            <a:ext cx="3241612" cy="2431209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b2mJ_9Csj6kub8tmedFpXDpZZ0fGGi3HM0cer7zX3shl_-XC0MbxykT0DPLv0b_XXCG3EGEEaVX2qoqnTBEth3WI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9644" y="4918841"/>
            <a:ext cx="2662594" cy="1545022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Рисунок 20" descr="n7LrVT_wZFCsiSMJ4bwWGLMdp5NUBzdIdVvJgjM0WJr87Z74vyhT_9WikY9W0LsyfleuaiG9qYcb2BzBuQIudqxS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97698" y="2238704"/>
            <a:ext cx="2888209" cy="2301765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Рисунок 22" descr="q8sIHYq9Z2s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51309" y="4673331"/>
            <a:ext cx="2282272" cy="1711704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Рисунок 24" descr="WCyENRQri4c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281161" y="2041220"/>
            <a:ext cx="3164167" cy="2373125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" name="Прямоугольник 27"/>
          <p:cNvSpPr/>
          <p:nvPr/>
        </p:nvSpPr>
        <p:spPr>
          <a:xfrm>
            <a:off x="565483" y="277350"/>
            <a:ext cx="11105149" cy="9101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cs typeface="Times New Roman" pitchFamily="18" charset="0"/>
              </a:rPr>
              <a:t>Развитие социального партнерства </a:t>
            </a:r>
            <a:endParaRPr lang="ru-RU" sz="3600" dirty="0"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54119" y="1052516"/>
            <a:ext cx="10784541" cy="10488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Содействие росту профессионального мастерства: семинары, обмен опытом, конкурсы, мастер-классы, демонстрационные площадки.</a:t>
            </a:r>
            <a:endParaRPr lang="ru-RU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то коллектив\обучение, развитие\IMG_20210331_200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1726" y="666751"/>
            <a:ext cx="7696200" cy="5772150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11220450" y="5705475"/>
            <a:ext cx="474245" cy="526882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400" dirty="0" smtClean="0"/>
              <a:t>	</a:t>
            </a:r>
            <a:r>
              <a:rPr lang="ru-RU" sz="2200" dirty="0" smtClean="0"/>
              <a:t>Юридический и фактический адрес - 169200 </a:t>
            </a:r>
            <a:r>
              <a:rPr lang="ru-RU" sz="2200" dirty="0"/>
              <a:t>Республика Коми, </a:t>
            </a:r>
            <a:r>
              <a:rPr lang="ru-RU" sz="2200" dirty="0" err="1"/>
              <a:t>Княжпогостский</a:t>
            </a:r>
            <a:r>
              <a:rPr lang="ru-RU" sz="2200" dirty="0"/>
              <a:t> район, </a:t>
            </a:r>
            <a:r>
              <a:rPr lang="ru-RU" sz="2200" dirty="0" err="1"/>
              <a:t>г.Емва</a:t>
            </a:r>
            <a:r>
              <a:rPr lang="ru-RU" sz="2200" dirty="0"/>
              <a:t>, </a:t>
            </a:r>
            <a:r>
              <a:rPr lang="ru-RU" sz="2200" dirty="0" err="1"/>
              <a:t>ул.Совхозная</a:t>
            </a:r>
            <a:r>
              <a:rPr lang="ru-RU" sz="2200" dirty="0"/>
              <a:t>, </a:t>
            </a:r>
            <a:r>
              <a:rPr lang="ru-RU" sz="2200" dirty="0" smtClean="0"/>
              <a:t>д.33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200" dirty="0"/>
              <a:t>	</a:t>
            </a:r>
            <a:r>
              <a:rPr lang="ru-RU" sz="2200" dirty="0" smtClean="0"/>
              <a:t>Адрес сайта - </a:t>
            </a:r>
            <a:r>
              <a:rPr lang="en-US" sz="2200" dirty="0">
                <a:hlinkClick r:id="rId2"/>
              </a:rPr>
              <a:t>https://shkola1emva-r11.gosweb.gosuslugi.ru</a:t>
            </a:r>
            <a:r>
              <a:rPr lang="en-US" sz="2200" dirty="0" smtClean="0">
                <a:hlinkClick r:id="rId2"/>
              </a:rPr>
              <a:t>/</a:t>
            </a:r>
            <a:r>
              <a:rPr lang="ru-RU" sz="2200" dirty="0" smtClean="0"/>
              <a:t>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200" dirty="0" smtClean="0"/>
              <a:t>	Email.ru – </a:t>
            </a:r>
            <a:r>
              <a:rPr lang="en-US" sz="2200" dirty="0" smtClean="0">
                <a:hlinkClick r:id="rId3"/>
              </a:rPr>
              <a:t>internat-emva@mail.ru</a:t>
            </a:r>
            <a:r>
              <a:rPr lang="en-US" sz="2200" dirty="0" smtClean="0"/>
              <a:t>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200" dirty="0" smtClean="0"/>
              <a:t>	</a:t>
            </a:r>
            <a:r>
              <a:rPr lang="ru-RU" sz="2200" dirty="0" smtClean="0"/>
              <a:t>Год основания – 1980 г.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200" dirty="0" smtClean="0"/>
              <a:t>	Директор – </a:t>
            </a:r>
            <a:r>
              <a:rPr lang="ru-RU" sz="2200" dirty="0" err="1" smtClean="0"/>
              <a:t>Сарбасова</a:t>
            </a:r>
            <a:r>
              <a:rPr lang="ru-RU" sz="2200" dirty="0" smtClean="0"/>
              <a:t> А.Т.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200" dirty="0" smtClean="0"/>
              <a:t>	Председатель СТК – Лыткина И.В.</a:t>
            </a:r>
            <a:endParaRPr lang="ru-RU" sz="2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3453" y="353093"/>
            <a:ext cx="11105148" cy="6166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/>
              <a:t>Сведения об образовательной организации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="" xmlns:a16="http://schemas.microsoft.com/office/drawing/2014/main" id="{35B43BFA-BA71-14AF-0840-B488982ED2EF}"/>
              </a:ext>
            </a:extLst>
          </p:cNvPr>
          <p:cNvSpPr/>
          <p:nvPr/>
        </p:nvSpPr>
        <p:spPr>
          <a:xfrm>
            <a:off x="6076950" y="3513221"/>
            <a:ext cx="5581652" cy="265897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Количество работников – 43,</a:t>
            </a:r>
          </a:p>
          <a:p>
            <a:pPr algn="ctr"/>
            <a:r>
              <a:rPr lang="ru-RU" sz="22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из них:</a:t>
            </a:r>
          </a:p>
          <a:p>
            <a:pPr marL="342900" indent="-342900" algn="ctr">
              <a:buFontTx/>
              <a:buChar char="-"/>
            </a:pPr>
            <a:r>
              <a:rPr lang="ru-RU" sz="2200" dirty="0" smtClean="0">
                <a:cs typeface="Times New Roman" panose="02020603050405020304" pitchFamily="18" charset="0"/>
              </a:rPr>
              <a:t>Административный персонал – 4</a:t>
            </a:r>
          </a:p>
          <a:p>
            <a:pPr marL="342900" indent="-342900" algn="ctr">
              <a:buFontTx/>
              <a:buChar char="-"/>
            </a:pPr>
            <a:r>
              <a:rPr lang="ru-RU" sz="2200" dirty="0" smtClean="0">
                <a:cs typeface="Times New Roman" panose="02020603050405020304" pitchFamily="18" charset="0"/>
              </a:rPr>
              <a:t>Педагогический персонал – 17</a:t>
            </a:r>
          </a:p>
          <a:p>
            <a:pPr marL="342900" indent="-342900" algn="ctr">
              <a:buFontTx/>
              <a:buChar char="-"/>
            </a:pPr>
            <a:r>
              <a:rPr lang="ru-RU" sz="2200" dirty="0" smtClean="0">
                <a:cs typeface="Times New Roman" panose="02020603050405020304" pitchFamily="18" charset="0"/>
              </a:rPr>
              <a:t>Учебно-вспомогательный персонал – 6</a:t>
            </a:r>
          </a:p>
          <a:p>
            <a:pPr marL="342900" indent="-342900" algn="ctr">
              <a:buFontTx/>
              <a:buChar char="-"/>
            </a:pPr>
            <a:r>
              <a:rPr lang="ru-RU" sz="2200" dirty="0" smtClean="0">
                <a:cs typeface="Times New Roman" panose="02020603050405020304" pitchFamily="18" charset="0"/>
              </a:rPr>
              <a:t>Вспомогательный персонал – 16</a:t>
            </a:r>
          </a:p>
        </p:txBody>
      </p:sp>
    </p:spTree>
    <p:extLst>
      <p:ext uri="{BB962C8B-B14F-4D97-AF65-F5344CB8AC3E}">
        <p14:creationId xmlns:p14="http://schemas.microsoft.com/office/powerpoint/2010/main" val="12929567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ото коллектив\обучение, развитие\n7LrVT_wZFCsiSMJ4bwWGLMdp5NUBzdIdVvJgjM0WJr87Z74vyhT_9WikY9W0LsyfleuaiG9qYcb2BzBuQIudqx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50" y="561975"/>
            <a:ext cx="7480300" cy="5610225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11191875" y="5657850"/>
            <a:ext cx="502820" cy="574508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фото коллектив\обучение, развитие\NaDTwfJsd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476250"/>
            <a:ext cx="7874000" cy="5905500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11191875" y="5781675"/>
            <a:ext cx="502820" cy="450682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фото коллектив\обучение, развитие\b2mJ_9Csj6kub8tmedFpXDpZZ0fGGi3HM0cer7zX3shl_-XC0MbxykT0DPLv0b_XXCG3EGEEaVX2qoqnTBEth3W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95300"/>
            <a:ext cx="7594600" cy="5695950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11153775" y="5724525"/>
            <a:ext cx="540920" cy="507832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фото коллектив\обучение, развитие\q8sIHYq9Z2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0407" y="574006"/>
            <a:ext cx="7668126" cy="5751095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11172825" y="5895975"/>
            <a:ext cx="521870" cy="479257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65483" y="277350"/>
            <a:ext cx="11105149" cy="9101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cs typeface="Times New Roman" pitchFamily="18" charset="0"/>
              </a:rPr>
              <a:t>Развитие социального партнерства </a:t>
            </a:r>
            <a:endParaRPr lang="ru-RU" sz="3600" dirty="0"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4119" y="1052516"/>
            <a:ext cx="10784541" cy="10488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Содействие росту профессионального мастерства: конкурсы, семинары,</a:t>
            </a: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GHlwh4p9V6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66524" y="1973795"/>
            <a:ext cx="5717841" cy="4288380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1" name="Группа 10"/>
          <p:cNvGrpSpPr/>
          <p:nvPr/>
        </p:nvGrpSpPr>
        <p:grpSpPr>
          <a:xfrm>
            <a:off x="-24785052" y="0"/>
            <a:ext cx="24785052" cy="6858000"/>
            <a:chOff x="-24785052" y="0"/>
            <a:chExt cx="24785052" cy="6858000"/>
          </a:xfrm>
        </p:grpSpPr>
        <p:pic>
          <p:nvPicPr>
            <p:cNvPr id="4" name="Рисунок 3" descr="XJ-jDj5xilw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4993690" y="0"/>
              <a:ext cx="4993690" cy="6858000"/>
            </a:xfrm>
            <a:prstGeom prst="rect">
              <a:avLst/>
            </a:prstGeom>
          </p:spPr>
        </p:pic>
        <p:pic>
          <p:nvPicPr>
            <p:cNvPr id="5" name="Рисунок 4" descr="llagXszhhEg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4118327" y="0"/>
              <a:ext cx="9143999" cy="6858000"/>
            </a:xfrm>
            <a:prstGeom prst="rect">
              <a:avLst/>
            </a:prstGeom>
          </p:spPr>
        </p:pic>
        <p:pic>
          <p:nvPicPr>
            <p:cNvPr id="6" name="Рисунок 5" descr="j0coFwg0xbM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19246844" y="0"/>
              <a:ext cx="5143500" cy="6858000"/>
            </a:xfrm>
            <a:prstGeom prst="rect">
              <a:avLst/>
            </a:prstGeom>
          </p:spPr>
        </p:pic>
        <p:pic>
          <p:nvPicPr>
            <p:cNvPr id="7" name="Рисунок 6" descr="конференция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24785052" y="0"/>
              <a:ext cx="5589047" cy="685800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565483" y="277350"/>
            <a:ext cx="11105149" cy="9101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cs typeface="Times New Roman" pitchFamily="18" charset="0"/>
              </a:rPr>
              <a:t>Развитие социального партнерства </a:t>
            </a:r>
            <a:endParaRPr lang="ru-RU" sz="3600" dirty="0"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54119" y="1052516"/>
            <a:ext cx="10784541" cy="10488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Организация совместных мероприятий : чествование юбиляров. </a:t>
            </a: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7175" name="Picture 7" descr="D:\фото коллектив\праздники\JSmTnLgLWS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5394" y="2006978"/>
            <a:ext cx="8383584" cy="4191792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5" name="Группа 24"/>
          <p:cNvGrpSpPr/>
          <p:nvPr/>
        </p:nvGrpSpPr>
        <p:grpSpPr>
          <a:xfrm>
            <a:off x="-37468237" y="0"/>
            <a:ext cx="37468237" cy="6975683"/>
            <a:chOff x="-37468237" y="0"/>
            <a:chExt cx="37468237" cy="6975683"/>
          </a:xfrm>
        </p:grpSpPr>
        <p:pic>
          <p:nvPicPr>
            <p:cNvPr id="7170" name="Picture 2" descr="D:\фото коллектив\праздники\rFt9YNRSxS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5342021" y="0"/>
              <a:ext cx="5342021" cy="6858000"/>
            </a:xfrm>
            <a:prstGeom prst="rect">
              <a:avLst/>
            </a:prstGeom>
            <a:noFill/>
          </p:spPr>
        </p:pic>
        <p:pic>
          <p:nvPicPr>
            <p:cNvPr id="7171" name="Picture 3" descr="D:\фото коллектив\праздники\_RHZTA3AJHU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9346779" y="1"/>
              <a:ext cx="9300909" cy="6975682"/>
            </a:xfrm>
            <a:prstGeom prst="rect">
              <a:avLst/>
            </a:prstGeom>
            <a:noFill/>
          </p:spPr>
        </p:pic>
        <p:pic>
          <p:nvPicPr>
            <p:cNvPr id="7172" name="Picture 4" descr="D:\фото коллектив\праздники\4RoL6KbRFyZecrJ5i_neLl791MmMy3NTNHFd5SfOoP38GuDnHq7RIsw6EV2Cjw0oJaFM-yekBAFgP-Vla4MecavF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37468237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7173" name="Picture 5" descr="D:\фото коллектив\праздники\cnbbtiM0Q7Y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-10154653" y="0"/>
              <a:ext cx="4924530" cy="6858000"/>
            </a:xfrm>
            <a:prstGeom prst="rect">
              <a:avLst/>
            </a:prstGeom>
            <a:noFill/>
          </p:spPr>
        </p:pic>
        <p:pic>
          <p:nvPicPr>
            <p:cNvPr id="7174" name="Picture 6" descr="D:\фото коллектив\праздники\IMG_20211005_140053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-28407645" y="0"/>
              <a:ext cx="9124739" cy="684355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7587561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65483" y="277350"/>
            <a:ext cx="11105149" cy="9101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cs typeface="Times New Roman" pitchFamily="18" charset="0"/>
              </a:rPr>
              <a:t>Развитие социального партнерства </a:t>
            </a:r>
            <a:endParaRPr lang="ru-RU" sz="3600" dirty="0"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4119" y="1052516"/>
            <a:ext cx="10784541" cy="10488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0" name="Двойная стрелка влево/вправо 9"/>
          <p:cNvSpPr/>
          <p:nvPr/>
        </p:nvSpPr>
        <p:spPr>
          <a:xfrm rot="17442910">
            <a:off x="3367858" y="3665259"/>
            <a:ext cx="1366187" cy="175744"/>
          </a:xfrm>
          <a:prstGeom prst="left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войная стрелка влево/вправо 10"/>
          <p:cNvSpPr/>
          <p:nvPr/>
        </p:nvSpPr>
        <p:spPr>
          <a:xfrm rot="20879326">
            <a:off x="7201664" y="2004990"/>
            <a:ext cx="1254224" cy="237402"/>
          </a:xfrm>
          <a:prstGeom prst="left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войная стрелка влево/вправо 11"/>
          <p:cNvSpPr/>
          <p:nvPr/>
        </p:nvSpPr>
        <p:spPr>
          <a:xfrm rot="19982458">
            <a:off x="2549844" y="2983930"/>
            <a:ext cx="1657305" cy="200943"/>
          </a:xfrm>
          <a:prstGeom prst="left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войная стрелка влево/вправо 13"/>
          <p:cNvSpPr/>
          <p:nvPr/>
        </p:nvSpPr>
        <p:spPr>
          <a:xfrm rot="5400000">
            <a:off x="4815569" y="3507767"/>
            <a:ext cx="1097113" cy="223284"/>
          </a:xfrm>
          <a:prstGeom prst="left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войная стрелка влево/вправо 16"/>
          <p:cNvSpPr/>
          <p:nvPr/>
        </p:nvSpPr>
        <p:spPr>
          <a:xfrm rot="1415435">
            <a:off x="6741753" y="3305414"/>
            <a:ext cx="1393998" cy="216495"/>
          </a:xfrm>
          <a:prstGeom prst="left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="" xmlns:a16="http://schemas.microsoft.com/office/drawing/2014/main" id="{3C826353-6D6B-E763-454F-020A7F86DB1F}"/>
              </a:ext>
            </a:extLst>
          </p:cNvPr>
          <p:cNvSpPr/>
          <p:nvPr/>
        </p:nvSpPr>
        <p:spPr>
          <a:xfrm>
            <a:off x="4145805" y="1964974"/>
            <a:ext cx="2873307" cy="10436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Спортивные  победы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0" name="Двойная стрелка влево/вправо 29"/>
          <p:cNvSpPr/>
          <p:nvPr/>
        </p:nvSpPr>
        <p:spPr>
          <a:xfrm rot="4075721">
            <a:off x="6078509" y="3273809"/>
            <a:ext cx="618947" cy="241476"/>
          </a:xfrm>
          <a:prstGeom prst="left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войная стрелка влево/вправо 31"/>
          <p:cNvSpPr/>
          <p:nvPr/>
        </p:nvSpPr>
        <p:spPr>
          <a:xfrm rot="823258">
            <a:off x="3007983" y="1899384"/>
            <a:ext cx="1018260" cy="177838"/>
          </a:xfrm>
          <a:prstGeom prst="left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 descr="5x3wgCf0Czo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6498" y="3229937"/>
            <a:ext cx="1695450" cy="2575441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" name="Рисунок 34" descr="7cmt98ifaHo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750" y="1380367"/>
            <a:ext cx="2152651" cy="1614489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" name="Рисунок 38" descr="enhUb67bNRWObHwmiovfFE8ZKkFo6zmRYuo6_TN6252tJv4Jox7lftFp6GdpTle8AuNUK-IAVEcXLzzXSplK-QFO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190014" y="1675544"/>
            <a:ext cx="1423795" cy="3405353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" name="Рисунок 39" descr="GOutuGeANas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667749" y="1357729"/>
            <a:ext cx="1334729" cy="2014122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" name="Рисунок 40" descr="kNAwV7RAJf8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283175" y="3912781"/>
            <a:ext cx="1563410" cy="2084546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3" name="Рисунок 42" descr="O3e9WfI6KrY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616746" y="4550736"/>
            <a:ext cx="1865304" cy="1609504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" name="Рисунок 43" descr="u_dW3obcR_4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641769" y="4224929"/>
            <a:ext cx="1447495" cy="1929993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5" name="Рисунок 44" descr="WDov2L2h1pH3rCUwRFlGR11CAC0ztqzRlBHBI-E-KQzrtmA2Gxtebh2uZj9OsX6lSx37AFGP6w5-ROFC50wNqTKu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059478" y="3774558"/>
            <a:ext cx="1745473" cy="2393212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6" name="Двойная стрелка влево/вправо 45"/>
          <p:cNvSpPr/>
          <p:nvPr/>
        </p:nvSpPr>
        <p:spPr>
          <a:xfrm rot="981346">
            <a:off x="6983967" y="3287956"/>
            <a:ext cx="3164225" cy="183004"/>
          </a:xfrm>
          <a:prstGeom prst="left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кругленный прямоугольник 32">
            <a:extLst>
              <a:ext uri="{FF2B5EF4-FFF2-40B4-BE49-F238E27FC236}">
                <a16:creationId xmlns="" xmlns:a16="http://schemas.microsoft.com/office/drawing/2014/main" id="{3C826353-6D6B-E763-454F-020A7F86DB1F}"/>
              </a:ext>
            </a:extLst>
          </p:cNvPr>
          <p:cNvSpPr/>
          <p:nvPr/>
        </p:nvSpPr>
        <p:spPr>
          <a:xfrm>
            <a:off x="647693" y="316929"/>
            <a:ext cx="2873307" cy="10436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Спортивные  победы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4" name="Управляющая кнопка: домой 33">
            <a:hlinkClick r:id="rId2" action="ppaction://hlinksldjump" highlightClick="1"/>
          </p:cNvPr>
          <p:cNvSpPr/>
          <p:nvPr/>
        </p:nvSpPr>
        <p:spPr>
          <a:xfrm>
            <a:off x="11430000" y="5932967"/>
            <a:ext cx="435935" cy="531628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D:\фото коллектив\спортивные победы\7cmt98ifa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1460" y="632911"/>
            <a:ext cx="7433845" cy="5575384"/>
          </a:xfrm>
          <a:prstGeom prst="rect">
            <a:avLst/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27546" y="2047164"/>
            <a:ext cx="3193454" cy="2866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Победители   районных и республиканских соревнований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extLst>
              <a:ext uri="{FF2B5EF4-FFF2-40B4-BE49-F238E27FC236}">
                <a16:creationId xmlns="" xmlns:a16="http://schemas.microsoft.com/office/drawing/2014/main" id="{3C826353-6D6B-E763-454F-020A7F86DB1F}"/>
              </a:ext>
            </a:extLst>
          </p:cNvPr>
          <p:cNvSpPr/>
          <p:nvPr/>
        </p:nvSpPr>
        <p:spPr>
          <a:xfrm>
            <a:off x="647693" y="316929"/>
            <a:ext cx="2873307" cy="10436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Спортивные  победы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11430000" y="5932967"/>
            <a:ext cx="435935" cy="531628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D:\фото коллектив\спортивные победы\5x3wgCf0Cz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9150" y="183600"/>
            <a:ext cx="5122092" cy="6321625"/>
          </a:xfrm>
          <a:prstGeom prst="rect">
            <a:avLst/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282890" y="2033516"/>
            <a:ext cx="3084394" cy="28796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Победители районного фестиваля сдачи норм ГТО среди предприятий </a:t>
            </a:r>
            <a:r>
              <a:rPr lang="ru-RU" dirty="0" err="1" smtClean="0">
                <a:solidFill>
                  <a:schemeClr val="tx1"/>
                </a:solidFill>
              </a:rPr>
              <a:t>Княжпогостского</a:t>
            </a:r>
            <a:r>
              <a:rPr lang="ru-RU" dirty="0" smtClean="0">
                <a:solidFill>
                  <a:schemeClr val="tx1"/>
                </a:solidFill>
              </a:rPr>
              <a:t> района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extLst>
              <a:ext uri="{FF2B5EF4-FFF2-40B4-BE49-F238E27FC236}">
                <a16:creationId xmlns="" xmlns:a16="http://schemas.microsoft.com/office/drawing/2014/main" id="{3C826353-6D6B-E763-454F-020A7F86DB1F}"/>
              </a:ext>
            </a:extLst>
          </p:cNvPr>
          <p:cNvSpPr/>
          <p:nvPr/>
        </p:nvSpPr>
        <p:spPr>
          <a:xfrm>
            <a:off x="647693" y="316929"/>
            <a:ext cx="2873307" cy="10436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Дни здоровья в бассейне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11430000" y="5932967"/>
            <a:ext cx="435935" cy="531628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D:\фото коллектив\спортивные победы\O3e9WfI6K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9004" y="558281"/>
            <a:ext cx="6706519" cy="5387284"/>
          </a:xfrm>
          <a:prstGeom prst="rect">
            <a:avLst/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3" name="Picture 3" descr="D:\фото коллектив\спортивные победы\E2MD_ZfiY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6580" y="1528171"/>
            <a:ext cx="3618497" cy="4824663"/>
          </a:xfrm>
          <a:prstGeom prst="rect">
            <a:avLst/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Прямоугольник 78"/>
          <p:cNvSpPr/>
          <p:nvPr/>
        </p:nvSpPr>
        <p:spPr>
          <a:xfrm>
            <a:off x="565483" y="277350"/>
            <a:ext cx="11105149" cy="9101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cs typeface="Times New Roman" pitchFamily="18" charset="0"/>
              </a:rPr>
              <a:t>Развитие социального партнерства </a:t>
            </a:r>
            <a:endParaRPr lang="ru-RU" sz="3600" dirty="0"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4071" y="1434354"/>
            <a:ext cx="10784541" cy="10488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Разработка, согласование и утверждение нормативно-правовых актов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>
            <a:hlinkClick r:id="rId2" action="ppaction://hlinksldjump"/>
          </p:cNvPr>
          <p:cNvSpPr/>
          <p:nvPr/>
        </p:nvSpPr>
        <p:spPr>
          <a:xfrm>
            <a:off x="6471138" y="2723103"/>
            <a:ext cx="2130251" cy="28537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Отчет о проведение специальной оценки условий труда в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ГОУ РК «С(К)ШИ №1» </a:t>
            </a:r>
            <a:r>
              <a:rPr lang="ru-RU" dirty="0" err="1" smtClean="0">
                <a:solidFill>
                  <a:schemeClr val="tx1"/>
                </a:solidFill>
              </a:rPr>
              <a:t>г.Емвы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5" name="Скругленный прямоугольник 74">
            <a:hlinkClick r:id="rId2" action="ppaction://hlinksldjump"/>
          </p:cNvPr>
          <p:cNvSpPr/>
          <p:nvPr/>
        </p:nvSpPr>
        <p:spPr>
          <a:xfrm>
            <a:off x="3758083" y="2714632"/>
            <a:ext cx="2120202" cy="285215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Коллективный договор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8" name="Скругленный прямоугольник 87">
            <a:hlinkClick r:id="rId3" action="ppaction://hlinksldjump"/>
          </p:cNvPr>
          <p:cNvSpPr/>
          <p:nvPr/>
        </p:nvSpPr>
        <p:spPr>
          <a:xfrm>
            <a:off x="9214339" y="2703007"/>
            <a:ext cx="2120203" cy="28637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Правила внутреннего трудового распорядка для работников ГОУ РК «С(К)ШИ №1» </a:t>
            </a:r>
            <a:r>
              <a:rPr lang="ru-RU" dirty="0" err="1" smtClean="0">
                <a:solidFill>
                  <a:schemeClr val="tx1"/>
                </a:solidFill>
              </a:rPr>
              <a:t>г.Емва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9" name="Скругленный прямоугольник 88">
            <a:hlinkClick r:id="rId3" action="ppaction://hlinksldjump"/>
          </p:cNvPr>
          <p:cNvSpPr/>
          <p:nvPr/>
        </p:nvSpPr>
        <p:spPr>
          <a:xfrm>
            <a:off x="1038820" y="2703007"/>
            <a:ext cx="2146507" cy="288387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Отчет по оценке пожарного </a:t>
            </a:r>
            <a:r>
              <a:rPr lang="ru-RU" dirty="0" err="1" smtClean="0">
                <a:solidFill>
                  <a:schemeClr val="tx1"/>
                </a:solidFill>
              </a:rPr>
              <a:t>рискав</a:t>
            </a:r>
            <a:r>
              <a:rPr lang="ru-RU" dirty="0" smtClean="0">
                <a:solidFill>
                  <a:schemeClr val="tx1"/>
                </a:solidFill>
              </a:rPr>
              <a:t> здании ГОУ РК «С(К)ШИ №1» </a:t>
            </a:r>
            <a:r>
              <a:rPr lang="ru-RU" dirty="0" err="1" smtClean="0">
                <a:solidFill>
                  <a:schemeClr val="tx1"/>
                </a:solidFill>
              </a:rPr>
              <a:t>г.Емвы</a:t>
            </a:r>
            <a:r>
              <a:rPr lang="ru-RU" dirty="0" smtClean="0">
                <a:solidFill>
                  <a:schemeClr val="tx1"/>
                </a:solidFill>
              </a:rPr>
              <a:t> по адресу РК, </a:t>
            </a:r>
            <a:r>
              <a:rPr lang="ru-RU" dirty="0" err="1" smtClean="0">
                <a:solidFill>
                  <a:schemeClr val="tx1"/>
                </a:solidFill>
              </a:rPr>
              <a:t>г.Емва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ул.Совхозная</a:t>
            </a:r>
            <a:r>
              <a:rPr lang="ru-RU" dirty="0" smtClean="0">
                <a:solidFill>
                  <a:schemeClr val="tx1"/>
                </a:solidFill>
              </a:rPr>
              <a:t> д.33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4452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extLst>
              <a:ext uri="{FF2B5EF4-FFF2-40B4-BE49-F238E27FC236}">
                <a16:creationId xmlns="" xmlns:a16="http://schemas.microsoft.com/office/drawing/2014/main" id="{3C826353-6D6B-E763-454F-020A7F86DB1F}"/>
              </a:ext>
            </a:extLst>
          </p:cNvPr>
          <p:cNvSpPr/>
          <p:nvPr/>
        </p:nvSpPr>
        <p:spPr>
          <a:xfrm>
            <a:off x="647693" y="316929"/>
            <a:ext cx="2873307" cy="10436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Спортивные  победы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11430000" y="5932967"/>
            <a:ext cx="435935" cy="531628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D:\фото коллектив\спортивные победы\u_dW3obcR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1143" y="357682"/>
            <a:ext cx="4483927" cy="6208487"/>
          </a:xfrm>
          <a:prstGeom prst="rect">
            <a:avLst/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282890" y="2033516"/>
            <a:ext cx="3084394" cy="28796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Подорова</a:t>
            </a:r>
            <a:r>
              <a:rPr lang="ru-RU" dirty="0" smtClean="0">
                <a:solidFill>
                  <a:schemeClr val="tx1"/>
                </a:solidFill>
              </a:rPr>
              <a:t> О.А. – абсолютный победитель  зимнего и летнего фестиваля  ГТО в  Республике Коми, член сборной Республики Коми  на Всероссийских Играх ГТО – 2022г.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extLst>
              <a:ext uri="{FF2B5EF4-FFF2-40B4-BE49-F238E27FC236}">
                <a16:creationId xmlns="" xmlns:a16="http://schemas.microsoft.com/office/drawing/2014/main" id="{3C826353-6D6B-E763-454F-020A7F86DB1F}"/>
              </a:ext>
            </a:extLst>
          </p:cNvPr>
          <p:cNvSpPr/>
          <p:nvPr/>
        </p:nvSpPr>
        <p:spPr>
          <a:xfrm>
            <a:off x="647693" y="316929"/>
            <a:ext cx="2873307" cy="10436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Спортивные  победы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11430000" y="5932967"/>
            <a:ext cx="435935" cy="531628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D:\фото коллектив\спортивные победы\kNAwV7RAJf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3084" y="408506"/>
            <a:ext cx="4581769" cy="6109025"/>
          </a:xfrm>
          <a:prstGeom prst="rect">
            <a:avLst/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282890" y="2033516"/>
            <a:ext cx="3084394" cy="28796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Победители спортивных соревнований «Весёлые старты», приуроченных к Дню учителя.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extLst>
              <a:ext uri="{FF2B5EF4-FFF2-40B4-BE49-F238E27FC236}">
                <a16:creationId xmlns="" xmlns:a16="http://schemas.microsoft.com/office/drawing/2014/main" id="{3C826353-6D6B-E763-454F-020A7F86DB1F}"/>
              </a:ext>
            </a:extLst>
          </p:cNvPr>
          <p:cNvSpPr/>
          <p:nvPr/>
        </p:nvSpPr>
        <p:spPr>
          <a:xfrm>
            <a:off x="647693" y="316929"/>
            <a:ext cx="2873307" cy="10436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Спортивные  победы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11430000" y="5932967"/>
            <a:ext cx="435935" cy="531628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8" name="Picture 2" descr="D:\фото коллектив\спортивные победы\GOutuGeAN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8231" y="339049"/>
            <a:ext cx="3379605" cy="6008186"/>
          </a:xfrm>
          <a:prstGeom prst="rect">
            <a:avLst/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282890" y="2033516"/>
            <a:ext cx="3084394" cy="28796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Победители и призёры  «Лыжни России»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extLst>
              <a:ext uri="{FF2B5EF4-FFF2-40B4-BE49-F238E27FC236}">
                <a16:creationId xmlns="" xmlns:a16="http://schemas.microsoft.com/office/drawing/2014/main" id="{3C826353-6D6B-E763-454F-020A7F86DB1F}"/>
              </a:ext>
            </a:extLst>
          </p:cNvPr>
          <p:cNvSpPr/>
          <p:nvPr/>
        </p:nvSpPr>
        <p:spPr>
          <a:xfrm>
            <a:off x="647693" y="277591"/>
            <a:ext cx="3050850" cy="140429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Сборная школы -победители районного соревнования ГТО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11430000" y="5932967"/>
            <a:ext cx="435935" cy="531628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3" name="Picture 3" descr="D:\фото коллектив\спортивные победы\enhUb67bNRWObHwmiovfFE8ZKkFo6zmRYuo6_TN6252tJv4Jox7lftFp6GdpTle8AuNUK-IAVEcXLzzXSplK-QF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8273" y="200260"/>
            <a:ext cx="3039637" cy="6356183"/>
          </a:xfrm>
          <a:prstGeom prst="rect">
            <a:avLst/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3" descr="D:\фото коллектив\спортивные победы\nnZcSWK9xt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5864" y="1721223"/>
            <a:ext cx="4762093" cy="4903314"/>
          </a:xfrm>
          <a:prstGeom prst="rect">
            <a:avLst/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65483" y="277350"/>
            <a:ext cx="4776538" cy="9101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200" dirty="0">
                <a:solidFill>
                  <a:prstClr val="black"/>
                </a:solidFill>
              </a:rPr>
              <a:t>Отчет о проведение специальной оценки условий труда в </a:t>
            </a:r>
            <a:r>
              <a:rPr lang="ru-RU" sz="2200" dirty="0" smtClean="0">
                <a:solidFill>
                  <a:prstClr val="black"/>
                </a:solidFill>
              </a:rPr>
              <a:t>ГОУ </a:t>
            </a:r>
            <a:r>
              <a:rPr lang="ru-RU" sz="2200" dirty="0">
                <a:solidFill>
                  <a:prstClr val="black"/>
                </a:solidFill>
              </a:rPr>
              <a:t>РК «С(К)ШИ №1» </a:t>
            </a:r>
            <a:r>
              <a:rPr lang="ru-RU" sz="2200" dirty="0" err="1">
                <a:solidFill>
                  <a:prstClr val="black"/>
                </a:solidFill>
              </a:rPr>
              <a:t>г.Емвы</a:t>
            </a:r>
            <a:endParaRPr lang="ru-RU" sz="2200" dirty="0">
              <a:solidFill>
                <a:prstClr val="black"/>
              </a:solidFill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11315700" y="5715000"/>
            <a:ext cx="499782" cy="488576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E:\фото коллектив\нормативка общая\53eSye1Bpv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65" y="1355975"/>
            <a:ext cx="3909952" cy="521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895473" y="277350"/>
            <a:ext cx="5775159" cy="9101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Коллективный договор</a:t>
            </a:r>
          </a:p>
        </p:txBody>
      </p:sp>
      <p:pic>
        <p:nvPicPr>
          <p:cNvPr id="2051" name="Picture 3" descr="E:\фото коллектив\нормативка общая\FTMOudTi4r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018" y="1355975"/>
            <a:ext cx="3909951" cy="521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35813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11325224" y="5686424"/>
            <a:ext cx="490257" cy="517151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5483" y="277350"/>
            <a:ext cx="5329991" cy="9101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prstClr val="black"/>
                </a:solidFill>
              </a:rPr>
              <a:t>Отчет по оценке пожарного </a:t>
            </a:r>
            <a:r>
              <a:rPr lang="ru-RU" dirty="0" err="1">
                <a:solidFill>
                  <a:prstClr val="black"/>
                </a:solidFill>
              </a:rPr>
              <a:t>рискав</a:t>
            </a:r>
            <a:r>
              <a:rPr lang="ru-RU" dirty="0">
                <a:solidFill>
                  <a:prstClr val="black"/>
                </a:solidFill>
              </a:rPr>
              <a:t> здании ГОУ РК «С(К)ШИ №1» </a:t>
            </a:r>
            <a:r>
              <a:rPr lang="ru-RU" dirty="0" err="1">
                <a:solidFill>
                  <a:prstClr val="black"/>
                </a:solidFill>
              </a:rPr>
              <a:t>г.Емвы</a:t>
            </a:r>
            <a:r>
              <a:rPr lang="ru-RU" dirty="0">
                <a:solidFill>
                  <a:prstClr val="black"/>
                </a:solidFill>
              </a:rPr>
              <a:t> по адресу РК, </a:t>
            </a:r>
            <a:r>
              <a:rPr lang="ru-RU" dirty="0" err="1">
                <a:solidFill>
                  <a:prstClr val="black"/>
                </a:solidFill>
              </a:rPr>
              <a:t>г.Емва</a:t>
            </a:r>
            <a:r>
              <a:rPr lang="ru-RU" dirty="0">
                <a:solidFill>
                  <a:prstClr val="black"/>
                </a:solidFill>
              </a:rPr>
              <a:t>, </a:t>
            </a:r>
            <a:r>
              <a:rPr lang="ru-RU" dirty="0" err="1">
                <a:solidFill>
                  <a:prstClr val="black"/>
                </a:solidFill>
              </a:rPr>
              <a:t>ул.Совхозная</a:t>
            </a:r>
            <a:r>
              <a:rPr lang="ru-RU" dirty="0">
                <a:solidFill>
                  <a:prstClr val="black"/>
                </a:solidFill>
              </a:rPr>
              <a:t> д.33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72989" y="277350"/>
            <a:ext cx="5197643" cy="9101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prstClr val="black"/>
                </a:solidFill>
              </a:rPr>
              <a:t>Правила внутреннего трудового распорядка для работников ГОУ РК «С(К)ШИ №1» </a:t>
            </a:r>
            <a:r>
              <a:rPr lang="ru-RU" dirty="0" err="1">
                <a:solidFill>
                  <a:prstClr val="black"/>
                </a:solidFill>
              </a:rPr>
              <a:t>г.Емва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074" name="Picture 2" descr="E:\фото коллектив\нормативка общая\TuH4mP5Qz9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128" y="1289458"/>
            <a:ext cx="4068699" cy="542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фото коллектив\нормативка общая\tZbsIu146X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895" y="1289458"/>
            <a:ext cx="4120874" cy="542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629157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5483" y="277350"/>
            <a:ext cx="11105149" cy="9101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cs typeface="Times New Roman" pitchFamily="18" charset="0"/>
              </a:rPr>
              <a:t>Развитие социального партнерства </a:t>
            </a:r>
            <a:endParaRPr lang="ru-RU" sz="3600" dirty="0"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4119" y="966791"/>
            <a:ext cx="10784541" cy="10488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Создание безопасных  комфортных условий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9895" y="1757179"/>
            <a:ext cx="369928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Кабинет «Основы поварского дела»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90469" y="1706936"/>
            <a:ext cx="242175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С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толярная мастерская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858" y="2364101"/>
            <a:ext cx="1921622" cy="3951288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717" y="2154765"/>
            <a:ext cx="3325812" cy="1617436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830" y="3885312"/>
            <a:ext cx="1303985" cy="2681286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499" y="3929428"/>
            <a:ext cx="1303986" cy="2681287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7" y="2273754"/>
            <a:ext cx="3089600" cy="1502559"/>
          </a:xfrm>
          <a:prstGeom prst="rect">
            <a:avLst/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494" y="3129883"/>
            <a:ext cx="2478088" cy="1205164"/>
          </a:xfrm>
          <a:prstGeom prst="rect">
            <a:avLst/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37" y="3986811"/>
            <a:ext cx="2047875" cy="995939"/>
          </a:xfrm>
          <a:prstGeom prst="rect">
            <a:avLst/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502" y="4582258"/>
            <a:ext cx="3678238" cy="1788831"/>
          </a:xfrm>
          <a:prstGeom prst="rect">
            <a:avLst/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6" y="5169266"/>
            <a:ext cx="1909186" cy="1271358"/>
          </a:xfrm>
          <a:prstGeom prst="rect">
            <a:avLst/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5483" y="277350"/>
            <a:ext cx="11105149" cy="9101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cs typeface="Times New Roman" pitchFamily="18" charset="0"/>
              </a:rPr>
              <a:t>Развитие социального партнерства </a:t>
            </a:r>
            <a:endParaRPr lang="ru-RU" sz="3600" dirty="0"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4119" y="1052516"/>
            <a:ext cx="10784541" cy="10488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Создание безопасных, комфортных условий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9895" y="1757179"/>
            <a:ext cx="207249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Кабинет психолога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56970" y="1706936"/>
            <a:ext cx="214199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Сенсорная комната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06" y="2265170"/>
            <a:ext cx="2801938" cy="1362661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51" y="3804515"/>
            <a:ext cx="2687638" cy="1307074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51" y="5260910"/>
            <a:ext cx="2701397" cy="1313766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716" y="3119280"/>
            <a:ext cx="1478468" cy="3040063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720" y="4685826"/>
            <a:ext cx="2725738" cy="1325603"/>
          </a:xfrm>
          <a:prstGeom prst="rect">
            <a:avLst/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95" y="2482781"/>
            <a:ext cx="2694668" cy="1616947"/>
          </a:xfrm>
          <a:prstGeom prst="rect">
            <a:avLst/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021" y="4863402"/>
            <a:ext cx="2646224" cy="1396721"/>
          </a:xfrm>
          <a:prstGeom prst="rect">
            <a:avLst/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662" y="2952343"/>
            <a:ext cx="2574907" cy="1408644"/>
          </a:xfrm>
          <a:prstGeom prst="rect">
            <a:avLst/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5483" y="277350"/>
            <a:ext cx="11105149" cy="9101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cs typeface="Times New Roman" pitchFamily="18" charset="0"/>
              </a:rPr>
              <a:t>Развитие социального партнерства </a:t>
            </a:r>
            <a:endParaRPr lang="ru-RU" sz="3600" dirty="0"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4119" y="1052516"/>
            <a:ext cx="10784541" cy="10488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Создание безопасных, комфортных условий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22337" y="1827516"/>
            <a:ext cx="249485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Спортивная площадка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866" y="2478690"/>
            <a:ext cx="3793015" cy="2528676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4" descr="https://sun9-51.userapi.com/impg/vS06BGLKnbvSz3Iaaj1hUJUvNp_pgMErvT22mw/6pwwNCXhV2o.jpg?size=2304x1536&amp;quality=96&amp;proxy=1&amp;sign=32d8087357fe68f38c5b6d9642ba7f10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018" y="2006417"/>
            <a:ext cx="3290690" cy="2193793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375" y="4367962"/>
            <a:ext cx="3347553" cy="2231702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5483" y="277350"/>
            <a:ext cx="11105149" cy="9101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cs typeface="Times New Roman" pitchFamily="18" charset="0"/>
              </a:rPr>
              <a:t>Развитие социального партнерства </a:t>
            </a:r>
            <a:endParaRPr lang="ru-RU" sz="3600" dirty="0"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4119" y="1052516"/>
            <a:ext cx="10784541" cy="10488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Обеспечение работников СИЗ</a:t>
            </a: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1030" name="Picture 6" descr="D:\фото коллектив\охрана труда\спецодежда\IMG_20230306_1036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6411" y="2177716"/>
            <a:ext cx="5181600" cy="3886200"/>
          </a:xfrm>
          <a:prstGeom prst="rect">
            <a:avLst/>
          </a:prstGeom>
          <a:noFill/>
        </p:spPr>
      </p:pic>
      <p:pic>
        <p:nvPicPr>
          <p:cNvPr id="1033" name="Picture 9" descr="D:\фото коллектив\охрана труда\спецодежда\nI0lcTHIv_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27" y="1997242"/>
            <a:ext cx="5593346" cy="4195010"/>
          </a:xfrm>
          <a:prstGeom prst="rect">
            <a:avLst/>
          </a:prstGeom>
          <a:noFill/>
        </p:spPr>
      </p:pic>
      <p:grpSp>
        <p:nvGrpSpPr>
          <p:cNvPr id="14" name="Группа 13"/>
          <p:cNvGrpSpPr/>
          <p:nvPr/>
        </p:nvGrpSpPr>
        <p:grpSpPr>
          <a:xfrm>
            <a:off x="-28202021" y="-1"/>
            <a:ext cx="28202021" cy="6858001"/>
            <a:chOff x="-28564330" y="-1"/>
            <a:chExt cx="28202021" cy="6858001"/>
          </a:xfrm>
        </p:grpSpPr>
        <p:pic>
          <p:nvPicPr>
            <p:cNvPr id="1027" name="Picture 3" descr="D:\фото коллектив\охрана труда\спецодежда\d5C6_3ryKzw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5656204" y="-1"/>
              <a:ext cx="5293895" cy="6858000"/>
            </a:xfrm>
            <a:prstGeom prst="rect">
              <a:avLst/>
            </a:prstGeom>
            <a:noFill/>
          </p:spPr>
        </p:pic>
        <p:pic>
          <p:nvPicPr>
            <p:cNvPr id="1028" name="Picture 4" descr="D:\фото коллектив\охрана труда\спецодежда\f6AV5RLgdtM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5895180" y="-1"/>
              <a:ext cx="5143500" cy="6858000"/>
            </a:xfrm>
            <a:prstGeom prst="rect">
              <a:avLst/>
            </a:prstGeom>
            <a:noFill/>
          </p:spPr>
        </p:pic>
        <p:pic>
          <p:nvPicPr>
            <p:cNvPr id="1029" name="Picture 5" descr="D:\фото коллектив\охрана труда\спецодежда\IMG_20230306_102635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24088584" y="-1"/>
              <a:ext cx="4331369" cy="6858000"/>
            </a:xfrm>
            <a:prstGeom prst="rect">
              <a:avLst/>
            </a:prstGeom>
            <a:noFill/>
          </p:spPr>
        </p:pic>
        <p:pic>
          <p:nvPicPr>
            <p:cNvPr id="1031" name="Picture 7" descr="D:\фото коллектив\охрана труда\спецодежда\IMG_20230306_105024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-28564330" y="-1"/>
              <a:ext cx="4523874" cy="6858000"/>
            </a:xfrm>
            <a:prstGeom prst="rect">
              <a:avLst/>
            </a:prstGeom>
            <a:noFill/>
          </p:spPr>
        </p:pic>
        <p:pic>
          <p:nvPicPr>
            <p:cNvPr id="1032" name="Picture 8" descr="D:\фото коллектив\охрана труда\спецодежда\Mb2cvd_pcUg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-10743201" y="0"/>
              <a:ext cx="5143500" cy="6858000"/>
            </a:xfrm>
            <a:prstGeom prst="rect">
              <a:avLst/>
            </a:prstGeom>
            <a:noFill/>
          </p:spPr>
        </p:pic>
        <p:pic>
          <p:nvPicPr>
            <p:cNvPr id="1034" name="Picture 10" descr="C:\Users\Варя Марченкова\Desktop\щкола\Рисунок30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-19765226" y="-1"/>
              <a:ext cx="3994308" cy="6858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 advTm="30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4924</TotalTime>
  <Words>388</Words>
  <Application>Microsoft Office PowerPoint</Application>
  <PresentationFormat>Произвольный</PresentationFormat>
  <Paragraphs>74</Paragraphs>
  <Slides>33</Slides>
  <Notes>2</Notes>
  <HiddenSlides>19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Дацюк Таис Александровна</dc:creator>
  <cp:lastModifiedBy>User</cp:lastModifiedBy>
  <cp:revision>318</cp:revision>
  <dcterms:created xsi:type="dcterms:W3CDTF">2019-10-30T09:59:58Z</dcterms:created>
  <dcterms:modified xsi:type="dcterms:W3CDTF">2023-03-10T08:08:08Z</dcterms:modified>
</cp:coreProperties>
</file>